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0" r:id="rId6"/>
    <p:sldId id="271" r:id="rId7"/>
    <p:sldId id="261" r:id="rId8"/>
    <p:sldId id="272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4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82632A-A055-844F-AF1D-973D7EA7FCDD}" type="doc">
      <dgm:prSet loTypeId="urn:microsoft.com/office/officeart/2005/8/layout/vList3" loCatId="" qsTypeId="urn:microsoft.com/office/officeart/2005/8/quickstyle/simple4" qsCatId="simple" csTypeId="urn:microsoft.com/office/officeart/2005/8/colors/accent1_2" csCatId="accent1" phldr="1"/>
      <dgm:spPr/>
    </dgm:pt>
    <dgm:pt modelId="{73551373-F707-F043-A80A-1A4F65C5B2D1}">
      <dgm:prSet phldrT="[Text]"/>
      <dgm:spPr/>
      <dgm:t>
        <a:bodyPr/>
        <a:lstStyle/>
        <a:p>
          <a:r>
            <a:rPr lang="en-US" dirty="0" smtClean="0"/>
            <a:t>What questions to ask</a:t>
          </a:r>
          <a:endParaRPr lang="en-US" dirty="0"/>
        </a:p>
      </dgm:t>
    </dgm:pt>
    <dgm:pt modelId="{3D1927D6-621C-6946-ADD1-EB091BDA1EAA}" type="parTrans" cxnId="{918E86BA-981E-E443-A7F6-CD65B57F333D}">
      <dgm:prSet/>
      <dgm:spPr/>
      <dgm:t>
        <a:bodyPr/>
        <a:lstStyle/>
        <a:p>
          <a:endParaRPr lang="en-US"/>
        </a:p>
      </dgm:t>
    </dgm:pt>
    <dgm:pt modelId="{EC77CA45-477C-3A49-ACDD-BF77455EBE39}" type="sibTrans" cxnId="{918E86BA-981E-E443-A7F6-CD65B57F333D}">
      <dgm:prSet/>
      <dgm:spPr/>
      <dgm:t>
        <a:bodyPr/>
        <a:lstStyle/>
        <a:p>
          <a:endParaRPr lang="en-US"/>
        </a:p>
      </dgm:t>
    </dgm:pt>
    <dgm:pt modelId="{D86A57F8-1172-A34D-9955-9BA98D5E884B}">
      <dgm:prSet phldrT="[Text]"/>
      <dgm:spPr/>
      <dgm:t>
        <a:bodyPr/>
        <a:lstStyle/>
        <a:p>
          <a:r>
            <a:rPr lang="en-US" dirty="0" smtClean="0"/>
            <a:t>Where to find information</a:t>
          </a:r>
          <a:endParaRPr lang="en-US" dirty="0"/>
        </a:p>
      </dgm:t>
    </dgm:pt>
    <dgm:pt modelId="{EDCC32A6-E0CF-2846-AB28-A4A2C6A8D976}" type="parTrans" cxnId="{5EEFAE4D-E38E-CB47-B86C-F23365F5BD28}">
      <dgm:prSet/>
      <dgm:spPr/>
      <dgm:t>
        <a:bodyPr/>
        <a:lstStyle/>
        <a:p>
          <a:endParaRPr lang="en-US"/>
        </a:p>
      </dgm:t>
    </dgm:pt>
    <dgm:pt modelId="{4B4640B5-BF2C-8B44-B079-B6382E9B3B7F}" type="sibTrans" cxnId="{5EEFAE4D-E38E-CB47-B86C-F23365F5BD28}">
      <dgm:prSet/>
      <dgm:spPr/>
      <dgm:t>
        <a:bodyPr/>
        <a:lstStyle/>
        <a:p>
          <a:endParaRPr lang="en-US"/>
        </a:p>
      </dgm:t>
    </dgm:pt>
    <dgm:pt modelId="{00993563-24C9-EE44-8E0D-54880EBD1B8D}">
      <dgm:prSet phldrT="[Text]"/>
      <dgm:spPr/>
      <dgm:t>
        <a:bodyPr/>
        <a:lstStyle/>
        <a:p>
          <a:r>
            <a:rPr lang="en-US" dirty="0" smtClean="0"/>
            <a:t>How to understand and present</a:t>
          </a:r>
          <a:endParaRPr lang="en-US" dirty="0"/>
        </a:p>
      </dgm:t>
    </dgm:pt>
    <dgm:pt modelId="{F30094B9-7623-DE49-A722-02EC6D80D976}" type="parTrans" cxnId="{1AFF357E-7F04-C746-A208-FC08447D71C9}">
      <dgm:prSet/>
      <dgm:spPr/>
      <dgm:t>
        <a:bodyPr/>
        <a:lstStyle/>
        <a:p>
          <a:endParaRPr lang="en-US"/>
        </a:p>
      </dgm:t>
    </dgm:pt>
    <dgm:pt modelId="{A62C8326-2E9F-BD4B-B116-4637C5DC3999}" type="sibTrans" cxnId="{1AFF357E-7F04-C746-A208-FC08447D71C9}">
      <dgm:prSet/>
      <dgm:spPr/>
      <dgm:t>
        <a:bodyPr/>
        <a:lstStyle/>
        <a:p>
          <a:endParaRPr lang="en-US"/>
        </a:p>
      </dgm:t>
    </dgm:pt>
    <dgm:pt modelId="{74458A90-31C8-A543-A545-832368C8E0E8}" type="pres">
      <dgm:prSet presAssocID="{4882632A-A055-844F-AF1D-973D7EA7FCDD}" presName="linearFlow" presStyleCnt="0">
        <dgm:presLayoutVars>
          <dgm:dir/>
          <dgm:resizeHandles val="exact"/>
        </dgm:presLayoutVars>
      </dgm:prSet>
      <dgm:spPr/>
    </dgm:pt>
    <dgm:pt modelId="{15E91E84-6291-F541-83C6-E5C490D5A258}" type="pres">
      <dgm:prSet presAssocID="{73551373-F707-F043-A80A-1A4F65C5B2D1}" presName="composite" presStyleCnt="0"/>
      <dgm:spPr/>
    </dgm:pt>
    <dgm:pt modelId="{694B16AC-E5D3-7741-B012-6D2A6857D8AD}" type="pres">
      <dgm:prSet presAssocID="{73551373-F707-F043-A80A-1A4F65C5B2D1}" presName="imgShp" presStyleLbl="fgImgPlace1" presStyleIdx="0" presStyleCnt="3"/>
      <dgm:spPr/>
    </dgm:pt>
    <dgm:pt modelId="{11958969-3AC9-6343-B9DC-78C01D6E4F5D}" type="pres">
      <dgm:prSet presAssocID="{73551373-F707-F043-A80A-1A4F65C5B2D1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86C9CF-FB30-DE4B-9526-1ED497BC3561}" type="pres">
      <dgm:prSet presAssocID="{EC77CA45-477C-3A49-ACDD-BF77455EBE39}" presName="spacing" presStyleCnt="0"/>
      <dgm:spPr/>
    </dgm:pt>
    <dgm:pt modelId="{E54F0304-E8EA-E740-B978-91669B143F6D}" type="pres">
      <dgm:prSet presAssocID="{D86A57F8-1172-A34D-9955-9BA98D5E884B}" presName="composite" presStyleCnt="0"/>
      <dgm:spPr/>
    </dgm:pt>
    <dgm:pt modelId="{21533C97-BF35-F748-B2EB-5A6FBE0F9ABA}" type="pres">
      <dgm:prSet presAssocID="{D86A57F8-1172-A34D-9955-9BA98D5E884B}" presName="imgShp" presStyleLbl="fgImgPlace1" presStyleIdx="1" presStyleCnt="3"/>
      <dgm:spPr/>
    </dgm:pt>
    <dgm:pt modelId="{C0068F73-3FD4-E041-AD5B-3FE46A77DD7F}" type="pres">
      <dgm:prSet presAssocID="{D86A57F8-1172-A34D-9955-9BA98D5E884B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24F80B-DA6E-5E4A-A395-DD1F1C41BE0C}" type="pres">
      <dgm:prSet presAssocID="{4B4640B5-BF2C-8B44-B079-B6382E9B3B7F}" presName="spacing" presStyleCnt="0"/>
      <dgm:spPr/>
    </dgm:pt>
    <dgm:pt modelId="{3886616E-7C78-6546-8E13-C6891370022F}" type="pres">
      <dgm:prSet presAssocID="{00993563-24C9-EE44-8E0D-54880EBD1B8D}" presName="composite" presStyleCnt="0"/>
      <dgm:spPr/>
    </dgm:pt>
    <dgm:pt modelId="{78B185C9-673D-B84D-9D5C-026F543402D2}" type="pres">
      <dgm:prSet presAssocID="{00993563-24C9-EE44-8E0D-54880EBD1B8D}" presName="imgShp" presStyleLbl="fgImgPlace1" presStyleIdx="2" presStyleCnt="3"/>
      <dgm:spPr/>
    </dgm:pt>
    <dgm:pt modelId="{B6EFCF69-E32F-2E4A-B6D4-B804409B03FB}" type="pres">
      <dgm:prSet presAssocID="{00993563-24C9-EE44-8E0D-54880EBD1B8D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8983FB-9230-154E-963D-B9FEF9028EC4}" type="presOf" srcId="{D86A57F8-1172-A34D-9955-9BA98D5E884B}" destId="{C0068F73-3FD4-E041-AD5B-3FE46A77DD7F}" srcOrd="0" destOrd="0" presId="urn:microsoft.com/office/officeart/2005/8/layout/vList3"/>
    <dgm:cxn modelId="{C7A0DCEF-49DE-7940-97A3-CA53BF089327}" type="presOf" srcId="{00993563-24C9-EE44-8E0D-54880EBD1B8D}" destId="{B6EFCF69-E32F-2E4A-B6D4-B804409B03FB}" srcOrd="0" destOrd="0" presId="urn:microsoft.com/office/officeart/2005/8/layout/vList3"/>
    <dgm:cxn modelId="{5EEFAE4D-E38E-CB47-B86C-F23365F5BD28}" srcId="{4882632A-A055-844F-AF1D-973D7EA7FCDD}" destId="{D86A57F8-1172-A34D-9955-9BA98D5E884B}" srcOrd="1" destOrd="0" parTransId="{EDCC32A6-E0CF-2846-AB28-A4A2C6A8D976}" sibTransId="{4B4640B5-BF2C-8B44-B079-B6382E9B3B7F}"/>
    <dgm:cxn modelId="{94C62D69-34C0-8349-92C1-8CFE83893431}" type="presOf" srcId="{4882632A-A055-844F-AF1D-973D7EA7FCDD}" destId="{74458A90-31C8-A543-A545-832368C8E0E8}" srcOrd="0" destOrd="0" presId="urn:microsoft.com/office/officeart/2005/8/layout/vList3"/>
    <dgm:cxn modelId="{918E86BA-981E-E443-A7F6-CD65B57F333D}" srcId="{4882632A-A055-844F-AF1D-973D7EA7FCDD}" destId="{73551373-F707-F043-A80A-1A4F65C5B2D1}" srcOrd="0" destOrd="0" parTransId="{3D1927D6-621C-6946-ADD1-EB091BDA1EAA}" sibTransId="{EC77CA45-477C-3A49-ACDD-BF77455EBE39}"/>
    <dgm:cxn modelId="{D1711691-9A7A-4E49-B5AC-4DB2A0F45DBA}" type="presOf" srcId="{73551373-F707-F043-A80A-1A4F65C5B2D1}" destId="{11958969-3AC9-6343-B9DC-78C01D6E4F5D}" srcOrd="0" destOrd="0" presId="urn:microsoft.com/office/officeart/2005/8/layout/vList3"/>
    <dgm:cxn modelId="{1AFF357E-7F04-C746-A208-FC08447D71C9}" srcId="{4882632A-A055-844F-AF1D-973D7EA7FCDD}" destId="{00993563-24C9-EE44-8E0D-54880EBD1B8D}" srcOrd="2" destOrd="0" parTransId="{F30094B9-7623-DE49-A722-02EC6D80D976}" sibTransId="{A62C8326-2E9F-BD4B-B116-4637C5DC3999}"/>
    <dgm:cxn modelId="{02ACD298-15B2-8948-A2AD-16922B73FD30}" type="presParOf" srcId="{74458A90-31C8-A543-A545-832368C8E0E8}" destId="{15E91E84-6291-F541-83C6-E5C490D5A258}" srcOrd="0" destOrd="0" presId="urn:microsoft.com/office/officeart/2005/8/layout/vList3"/>
    <dgm:cxn modelId="{5DF5241A-C420-234C-8D9D-32311701F4D7}" type="presParOf" srcId="{15E91E84-6291-F541-83C6-E5C490D5A258}" destId="{694B16AC-E5D3-7741-B012-6D2A6857D8AD}" srcOrd="0" destOrd="0" presId="urn:microsoft.com/office/officeart/2005/8/layout/vList3"/>
    <dgm:cxn modelId="{600C3709-51FB-6F4A-A4F4-79CFEBFD7C47}" type="presParOf" srcId="{15E91E84-6291-F541-83C6-E5C490D5A258}" destId="{11958969-3AC9-6343-B9DC-78C01D6E4F5D}" srcOrd="1" destOrd="0" presId="urn:microsoft.com/office/officeart/2005/8/layout/vList3"/>
    <dgm:cxn modelId="{08121E79-69C3-F14F-B8A8-733C23B62DB3}" type="presParOf" srcId="{74458A90-31C8-A543-A545-832368C8E0E8}" destId="{FC86C9CF-FB30-DE4B-9526-1ED497BC3561}" srcOrd="1" destOrd="0" presId="urn:microsoft.com/office/officeart/2005/8/layout/vList3"/>
    <dgm:cxn modelId="{A60319A6-34E1-C248-A616-47AAC468EF4D}" type="presParOf" srcId="{74458A90-31C8-A543-A545-832368C8E0E8}" destId="{E54F0304-E8EA-E740-B978-91669B143F6D}" srcOrd="2" destOrd="0" presId="urn:microsoft.com/office/officeart/2005/8/layout/vList3"/>
    <dgm:cxn modelId="{1657F490-2BB8-C046-BFA7-B1EF8B0A1C75}" type="presParOf" srcId="{E54F0304-E8EA-E740-B978-91669B143F6D}" destId="{21533C97-BF35-F748-B2EB-5A6FBE0F9ABA}" srcOrd="0" destOrd="0" presId="urn:microsoft.com/office/officeart/2005/8/layout/vList3"/>
    <dgm:cxn modelId="{7A5DEB10-C5D7-5B4E-88BF-E3FA4F3BBA36}" type="presParOf" srcId="{E54F0304-E8EA-E740-B978-91669B143F6D}" destId="{C0068F73-3FD4-E041-AD5B-3FE46A77DD7F}" srcOrd="1" destOrd="0" presId="urn:microsoft.com/office/officeart/2005/8/layout/vList3"/>
    <dgm:cxn modelId="{5DFA30B0-5E12-7245-8849-27A63BF888B1}" type="presParOf" srcId="{74458A90-31C8-A543-A545-832368C8E0E8}" destId="{3324F80B-DA6E-5E4A-A395-DD1F1C41BE0C}" srcOrd="3" destOrd="0" presId="urn:microsoft.com/office/officeart/2005/8/layout/vList3"/>
    <dgm:cxn modelId="{E8C75A03-12C4-F941-99B1-554AE97E8CD9}" type="presParOf" srcId="{74458A90-31C8-A543-A545-832368C8E0E8}" destId="{3886616E-7C78-6546-8E13-C6891370022F}" srcOrd="4" destOrd="0" presId="urn:microsoft.com/office/officeart/2005/8/layout/vList3"/>
    <dgm:cxn modelId="{1A007299-41A8-264B-B54B-8AE06DD4C10B}" type="presParOf" srcId="{3886616E-7C78-6546-8E13-C6891370022F}" destId="{78B185C9-673D-B84D-9D5C-026F543402D2}" srcOrd="0" destOrd="0" presId="urn:microsoft.com/office/officeart/2005/8/layout/vList3"/>
    <dgm:cxn modelId="{E09AA51D-A192-BF4D-8F69-7A3C2507E16D}" type="presParOf" srcId="{3886616E-7C78-6546-8E13-C6891370022F}" destId="{B6EFCF69-E32F-2E4A-B6D4-B804409B03F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958969-3AC9-6343-B9DC-78C01D6E4F5D}">
      <dsp:nvSpPr>
        <dsp:cNvPr id="0" name=""/>
        <dsp:cNvSpPr/>
      </dsp:nvSpPr>
      <dsp:spPr>
        <a:xfrm rot="10800000">
          <a:off x="1717351" y="391"/>
          <a:ext cx="5472684" cy="1355573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7770" tIns="144780" rIns="270256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What questions to ask</a:t>
          </a:r>
          <a:endParaRPr lang="en-US" sz="3800" kern="1200" dirty="0"/>
        </a:p>
      </dsp:txBody>
      <dsp:txXfrm rot="10800000">
        <a:off x="2056244" y="391"/>
        <a:ext cx="5133791" cy="1355573"/>
      </dsp:txXfrm>
    </dsp:sp>
    <dsp:sp modelId="{694B16AC-E5D3-7741-B012-6D2A6857D8AD}">
      <dsp:nvSpPr>
        <dsp:cNvPr id="0" name=""/>
        <dsp:cNvSpPr/>
      </dsp:nvSpPr>
      <dsp:spPr>
        <a:xfrm>
          <a:off x="1039564" y="391"/>
          <a:ext cx="1355573" cy="135557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0068F73-3FD4-E041-AD5B-3FE46A77DD7F}">
      <dsp:nvSpPr>
        <dsp:cNvPr id="0" name=""/>
        <dsp:cNvSpPr/>
      </dsp:nvSpPr>
      <dsp:spPr>
        <a:xfrm rot="10800000">
          <a:off x="1717351" y="1760613"/>
          <a:ext cx="5472684" cy="1355573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7770" tIns="144780" rIns="270256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Where to find information</a:t>
          </a:r>
          <a:endParaRPr lang="en-US" sz="3800" kern="1200" dirty="0"/>
        </a:p>
      </dsp:txBody>
      <dsp:txXfrm rot="10800000">
        <a:off x="2056244" y="1760613"/>
        <a:ext cx="5133791" cy="1355573"/>
      </dsp:txXfrm>
    </dsp:sp>
    <dsp:sp modelId="{21533C97-BF35-F748-B2EB-5A6FBE0F9ABA}">
      <dsp:nvSpPr>
        <dsp:cNvPr id="0" name=""/>
        <dsp:cNvSpPr/>
      </dsp:nvSpPr>
      <dsp:spPr>
        <a:xfrm>
          <a:off x="1039564" y="1760613"/>
          <a:ext cx="1355573" cy="135557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EFCF69-E32F-2E4A-B6D4-B804409B03FB}">
      <dsp:nvSpPr>
        <dsp:cNvPr id="0" name=""/>
        <dsp:cNvSpPr/>
      </dsp:nvSpPr>
      <dsp:spPr>
        <a:xfrm rot="10800000">
          <a:off x="1717351" y="3520835"/>
          <a:ext cx="5472684" cy="1355573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7770" tIns="144780" rIns="270256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How to understand and present</a:t>
          </a:r>
          <a:endParaRPr lang="en-US" sz="3800" kern="1200" dirty="0"/>
        </a:p>
      </dsp:txBody>
      <dsp:txXfrm rot="10800000">
        <a:off x="2056244" y="3520835"/>
        <a:ext cx="5133791" cy="1355573"/>
      </dsp:txXfrm>
    </dsp:sp>
    <dsp:sp modelId="{78B185C9-673D-B84D-9D5C-026F543402D2}">
      <dsp:nvSpPr>
        <dsp:cNvPr id="0" name=""/>
        <dsp:cNvSpPr/>
      </dsp:nvSpPr>
      <dsp:spPr>
        <a:xfrm>
          <a:off x="1039564" y="3520835"/>
          <a:ext cx="1355573" cy="135557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81F42-CBB7-E24D-B84B-DC9D8A2BADD6}" type="datetimeFigureOut">
              <a:rPr lang="en-US" smtClean="0"/>
              <a:t>3/3/17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3D7AA-EA79-8B4B-8C0D-427711D3F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55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your favorite type of chocolate? Rank</a:t>
            </a:r>
            <a:r>
              <a:rPr lang="en-US" baseline="0" dirty="0" smtClean="0"/>
              <a:t> your top 3 favorite ingredients. Rank your top 3 favorite chocolate bars. How often do you purchase chocolate bars? Where do you buy chocolate bars? How much are you willing to spend for a normal sized chocolate bar?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3D7AA-EA79-8B4B-8C0D-427711D3FBA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05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3D7AA-EA79-8B4B-8C0D-427711D3FBA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16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Friday, March 3,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Friday, March 3,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Friday, March 3,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Friday, March 3,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Friday, March 3,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Friday, March 3, 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Friday, March 3, 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Friday, March 3, 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Friday, March 3, 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Friday, March 3, 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Friday, March 3, 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Friday, March 3, 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trategyr.com/MarketResearch/infographTemplate.asp?code=MCP-6536" TargetMode="External"/><Relationship Id="rId3" Type="http://schemas.openxmlformats.org/officeDocument/2006/relationships/hyperlink" Target="http://www.ibisworld.com/industry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Market 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how to guide for conducting effective market research.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0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Groups: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Santiago, Marco P. </a:t>
            </a:r>
            <a:r>
              <a:rPr lang="en-US" dirty="0" err="1" smtClean="0"/>
              <a:t>Joustinne</a:t>
            </a: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 smtClean="0"/>
              <a:t>Jade, </a:t>
            </a:r>
            <a:r>
              <a:rPr lang="en-US" dirty="0" err="1" smtClean="0"/>
              <a:t>To</a:t>
            </a:r>
            <a:r>
              <a:rPr lang="en-US" dirty="0" err="1" smtClean="0"/>
              <a:t>ño</a:t>
            </a:r>
            <a:r>
              <a:rPr lang="en-US" dirty="0" smtClean="0"/>
              <a:t>, Christine</a:t>
            </a:r>
          </a:p>
          <a:p>
            <a:pPr marL="0" indent="0">
              <a:buNone/>
            </a:pPr>
            <a:r>
              <a:rPr lang="en-US" dirty="0" smtClean="0"/>
              <a:t>Lily, Manuel, Randy</a:t>
            </a:r>
          </a:p>
          <a:p>
            <a:pPr marL="0" indent="0">
              <a:buNone/>
            </a:pPr>
            <a:r>
              <a:rPr lang="en-US" dirty="0" err="1" smtClean="0"/>
              <a:t>Melodie</a:t>
            </a:r>
            <a:r>
              <a:rPr lang="en-US" dirty="0" smtClean="0"/>
              <a:t>, Thomas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230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Chocolate 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4400" dirty="0" smtClean="0"/>
              <a:t>Develop a 6 question market research survey to understand what type of chocolate bar to sell to students ages 14-18. Ask questions that will help you design a new product that people in that age group will want to buy</a:t>
            </a:r>
            <a:r>
              <a:rPr lang="en-US" dirty="0" smtClean="0"/>
              <a:t>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211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the entire package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Remember that the product, placement, price are all part of the decision for why people buy. Do not limit yourself only to product when asking the questions.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9193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frame the questions: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Closed-ended questions that can be answered with a yes or no response. (Quantitative) </a:t>
            </a:r>
          </a:p>
          <a:p>
            <a:endParaRPr lang="en-US" dirty="0" smtClean="0"/>
          </a:p>
          <a:p>
            <a:r>
              <a:rPr lang="en-US" dirty="0" smtClean="0"/>
              <a:t>Open-ended questions allow you to obtain qualitative answers like why someone prefers one brand over the other. </a:t>
            </a:r>
          </a:p>
          <a:p>
            <a:endParaRPr lang="en-US" dirty="0" smtClean="0"/>
          </a:p>
          <a:p>
            <a:r>
              <a:rPr lang="en-US" dirty="0" smtClean="0"/>
              <a:t>Ask them to rank in order of preference.</a:t>
            </a:r>
          </a:p>
          <a:p>
            <a:endParaRPr lang="en-US" dirty="0" smtClean="0"/>
          </a:p>
          <a:p>
            <a:r>
              <a:rPr lang="en-US" dirty="0" smtClean="0"/>
              <a:t>Create sentence starter or fill in the blank sentence.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318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Market Research Activity for your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industry is your product in?</a:t>
            </a:r>
          </a:p>
          <a:p>
            <a:r>
              <a:rPr lang="en-US" dirty="0" smtClean="0"/>
              <a:t>Who is the market that you are targeting?</a:t>
            </a:r>
          </a:p>
          <a:p>
            <a:r>
              <a:rPr lang="en-US" dirty="0" smtClean="0"/>
              <a:t>How large is the market?</a:t>
            </a:r>
          </a:p>
          <a:p>
            <a:r>
              <a:rPr lang="en-US" dirty="0" smtClean="0"/>
              <a:t>How can you find out more about the tourism and local growth rate in Guanacaste?</a:t>
            </a:r>
          </a:p>
          <a:p>
            <a:r>
              <a:rPr lang="en-US" dirty="0" smtClean="0"/>
              <a:t>Who are the main competitors?</a:t>
            </a:r>
          </a:p>
          <a:p>
            <a:r>
              <a:rPr lang="en-US" dirty="0" smtClean="0"/>
              <a:t>What are the potential customers looking for?</a:t>
            </a:r>
          </a:p>
          <a:p>
            <a:r>
              <a:rPr lang="en-US" dirty="0" smtClean="0"/>
              <a:t>Where are the potential customers located?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070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Sheet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8281347"/>
              </p:ext>
            </p:extLst>
          </p:nvPr>
        </p:nvGraphicFramePr>
        <p:xfrm>
          <a:off x="457200" y="1600200"/>
          <a:ext cx="8229600" cy="5167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9550"/>
                <a:gridCol w="240685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Primary/Secondary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Where to find information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795">
                <a:tc>
                  <a:txBody>
                    <a:bodyPr/>
                    <a:lstStyle/>
                    <a:p>
                      <a:r>
                        <a:rPr lang="en-US" dirty="0" smtClean="0"/>
                        <a:t>What industry is your product in?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Who is the market that you are targeting?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How large is the market?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How can you find out more about the tourism and local growth rate in Guanacaste?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Who are the main competitors?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are the potential customers looking for?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Where are the potential customers located?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8801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Global Industry Analysts, Inc.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://www.strategyr.com/MarketResearch/infographTemplate.asp?code=MCP-</a:t>
            </a:r>
            <a:r>
              <a:rPr lang="en-US" dirty="0" smtClean="0">
                <a:hlinkClick r:id="rId2"/>
              </a:rPr>
              <a:t>6536</a:t>
            </a:r>
            <a:endParaRPr lang="en-US" dirty="0" smtClean="0"/>
          </a:p>
          <a:p>
            <a:r>
              <a:rPr lang="en-US" dirty="0" smtClean="0"/>
              <a:t>Other web sites that show industry data.  </a:t>
            </a:r>
            <a:r>
              <a:rPr lang="en-US" dirty="0" smtClean="0">
                <a:hlinkClick r:id="rId3"/>
              </a:rPr>
              <a:t>www.ibisworld.com/industry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879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Research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Refers to marketing activities designed to discover the opinions, beliefs and preferences of potential and existing customers.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24484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Research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5992" r="-59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51486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the way that you think!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From: Thinking about what </a:t>
            </a:r>
            <a:r>
              <a:rPr lang="en-US" sz="4000" b="1" dirty="0" smtClean="0"/>
              <a:t>YOU</a:t>
            </a:r>
            <a:r>
              <a:rPr lang="en-US" sz="4000" dirty="0" smtClean="0"/>
              <a:t> want.</a:t>
            </a:r>
          </a:p>
          <a:p>
            <a:endParaRPr lang="en-US" sz="4000" dirty="0"/>
          </a:p>
          <a:p>
            <a:r>
              <a:rPr lang="en-US" sz="4000" dirty="0" smtClean="0"/>
              <a:t>To: Thinking about what the </a:t>
            </a:r>
            <a:r>
              <a:rPr lang="en-US" sz="4000" b="1" dirty="0" smtClean="0"/>
              <a:t>MARKET</a:t>
            </a:r>
            <a:r>
              <a:rPr lang="en-US" sz="4000" dirty="0" smtClean="0"/>
              <a:t> wants or needs.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00557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Market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Existing information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Government information</a:t>
            </a:r>
          </a:p>
          <a:p>
            <a:pPr marL="0" indent="0">
              <a:buNone/>
            </a:pPr>
            <a:r>
              <a:rPr lang="en-US" dirty="0" smtClean="0"/>
              <a:t>Trade Groups and Journals</a:t>
            </a:r>
          </a:p>
          <a:p>
            <a:pPr marL="0" indent="0">
              <a:buNone/>
            </a:pPr>
            <a:r>
              <a:rPr lang="en-US" dirty="0" smtClean="0"/>
              <a:t>Business Magazines and Reports</a:t>
            </a:r>
          </a:p>
          <a:p>
            <a:pPr marL="0" indent="0">
              <a:buNone/>
            </a:pPr>
            <a:r>
              <a:rPr lang="en-US" dirty="0" smtClean="0"/>
              <a:t>Local Community Resources</a:t>
            </a:r>
          </a:p>
        </p:txBody>
      </p:sp>
    </p:spTree>
    <p:extLst>
      <p:ext uri="{BB962C8B-B14F-4D97-AF65-F5344CB8AC3E}">
        <p14:creationId xmlns:p14="http://schemas.microsoft.com/office/powerpoint/2010/main" val="2127386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Market Research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5368405"/>
              </p:ext>
            </p:extLst>
          </p:nvPr>
        </p:nvGraphicFramePr>
        <p:xfrm>
          <a:off x="457200" y="1600200"/>
          <a:ext cx="8229600" cy="4577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Disadvantages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r>
                        <a:rPr lang="en-US" baseline="0" dirty="0" smtClean="0"/>
                        <a:t> or information that is already available is generally cheaper and faster to collect and analyze.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Secondary data is second-hand,</a:t>
                      </a:r>
                      <a:r>
                        <a:rPr lang="en-US" baseline="0" dirty="0" smtClean="0"/>
                        <a:t> so the results might be outdated or can become obsolete quickly.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Secondary research</a:t>
                      </a:r>
                      <a:r>
                        <a:rPr lang="en-US" baseline="0" dirty="0" smtClean="0"/>
                        <a:t> often provides an insight into changes or trends in the industry.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data or information might be in an inappropriate format for the market researcher</a:t>
                      </a:r>
                      <a:r>
                        <a:rPr lang="en-US" baseline="0" dirty="0" smtClean="0"/>
                        <a:t> as it has been collected for another purpose.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There is a huge</a:t>
                      </a:r>
                      <a:r>
                        <a:rPr lang="en-US" baseline="0" dirty="0" smtClean="0"/>
                        <a:t> range of sources that the market researcher can use especially with online sources.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Secondary research</a:t>
                      </a:r>
                      <a:r>
                        <a:rPr lang="en-US" baseline="0" dirty="0" smtClean="0"/>
                        <a:t> might only provide partial information.  Again because it has been collected for another purpose.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Findings are usually based on a large</a:t>
                      </a:r>
                      <a:r>
                        <a:rPr lang="en-US" baseline="0" dirty="0" smtClean="0"/>
                        <a:t> sample size so the results are statistically valid.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Unlike primary</a:t>
                      </a:r>
                      <a:r>
                        <a:rPr lang="en-US" baseline="0" dirty="0" smtClean="0"/>
                        <a:t> research, secondary data and information is widely available to competitors.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1366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Market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Surveys: </a:t>
            </a:r>
            <a:r>
              <a:rPr lang="en-US" dirty="0" smtClean="0"/>
              <a:t>Document that contains a series of questions used to collect data for a specific purpose.</a:t>
            </a:r>
          </a:p>
          <a:p>
            <a:r>
              <a:rPr lang="en-US" b="1" dirty="0" smtClean="0"/>
              <a:t>Interviews: </a:t>
            </a:r>
            <a:r>
              <a:rPr lang="en-US" dirty="0" smtClean="0"/>
              <a:t>1 on 1 discussions with target customers to get their opinions about a product or a service.</a:t>
            </a:r>
          </a:p>
          <a:p>
            <a:r>
              <a:rPr lang="en-US" b="1" dirty="0" smtClean="0"/>
              <a:t>Focus Groups: </a:t>
            </a:r>
            <a:r>
              <a:rPr lang="en-US" dirty="0" smtClean="0"/>
              <a:t>a small group selected from a wider population and sampled for its members’ opinions about a product or service</a:t>
            </a:r>
          </a:p>
          <a:p>
            <a:r>
              <a:rPr lang="en-US" b="1" dirty="0" smtClean="0"/>
              <a:t>Observations: </a:t>
            </a:r>
            <a:r>
              <a:rPr lang="en-US" dirty="0" smtClean="0"/>
              <a:t>watching customers perform certain activities, recording relevant facts, actions and behaviors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099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Market Research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9922997"/>
              </p:ext>
            </p:extLst>
          </p:nvPr>
        </p:nvGraphicFramePr>
        <p:xfrm>
          <a:off x="457200" y="1600200"/>
          <a:ext cx="8229600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Disadvantages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Primary</a:t>
                      </a:r>
                      <a:r>
                        <a:rPr lang="en-US" baseline="0" dirty="0" smtClean="0"/>
                        <a:t> research is carried out for a specific purpose, so directly addresses the questions that need to be answered.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</a:t>
                      </a:r>
                      <a:r>
                        <a:rPr lang="en-US" baseline="0" dirty="0" smtClean="0"/>
                        <a:t>n be time consuming to collect and analyze data.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r>
                        <a:rPr lang="en-US" baseline="0" dirty="0" smtClean="0"/>
                        <a:t>t is up to date information.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Collecting the data</a:t>
                      </a:r>
                      <a:r>
                        <a:rPr lang="en-US" baseline="0" dirty="0" smtClean="0"/>
                        <a:t> can be very costly.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information is confidential</a:t>
                      </a:r>
                      <a:r>
                        <a:rPr lang="en-US" baseline="0" dirty="0" smtClean="0"/>
                        <a:t> and unique.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</a:t>
                      </a:r>
                      <a:r>
                        <a:rPr lang="en-US" baseline="0" dirty="0" smtClean="0"/>
                        <a:t> not be sure of the validity as poor questions could lead to biased results.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36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1473005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1273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4635</TotalTime>
  <Words>780</Words>
  <Application>Microsoft Macintosh PowerPoint</Application>
  <PresentationFormat>On-screen Show (4:3)</PresentationFormat>
  <Paragraphs>89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Clarity</vt:lpstr>
      <vt:lpstr>Market Research</vt:lpstr>
      <vt:lpstr>Market Research </vt:lpstr>
      <vt:lpstr>Market Research</vt:lpstr>
      <vt:lpstr>Change the way that you think!</vt:lpstr>
      <vt:lpstr>Secondary Market Research</vt:lpstr>
      <vt:lpstr>Secondary Market Research</vt:lpstr>
      <vt:lpstr>Primary Market Research</vt:lpstr>
      <vt:lpstr>Primary Market Research</vt:lpstr>
      <vt:lpstr>Challenges</vt:lpstr>
      <vt:lpstr>First Activity</vt:lpstr>
      <vt:lpstr>Chocolate Bar</vt:lpstr>
      <vt:lpstr>Understanding the entire package</vt:lpstr>
      <vt:lpstr>How to frame the questions: </vt:lpstr>
      <vt:lpstr>Market Research Activity for your project</vt:lpstr>
      <vt:lpstr>Activity Sheet</vt:lpstr>
      <vt:lpstr>Industry data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Research</dc:title>
  <dc:creator>Amy Jacobs</dc:creator>
  <cp:lastModifiedBy>Amy Jacobs</cp:lastModifiedBy>
  <cp:revision>15</cp:revision>
  <dcterms:created xsi:type="dcterms:W3CDTF">2017-03-03T12:22:05Z</dcterms:created>
  <dcterms:modified xsi:type="dcterms:W3CDTF">2017-03-06T17:37:41Z</dcterms:modified>
</cp:coreProperties>
</file>